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558" r:id="rId5"/>
    <p:sldId id="559" r:id="rId6"/>
    <p:sldId id="560" r:id="rId7"/>
    <p:sldId id="561" r:id="rId8"/>
    <p:sldId id="562" r:id="rId9"/>
    <p:sldId id="503" r:id="rId10"/>
    <p:sldId id="563" r:id="rId11"/>
    <p:sldId id="496" r:id="rId12"/>
    <p:sldId id="551" r:id="rId13"/>
    <p:sldId id="564" r:id="rId14"/>
    <p:sldId id="565" r:id="rId15"/>
    <p:sldId id="567" r:id="rId16"/>
    <p:sldId id="568" r:id="rId17"/>
    <p:sldId id="569" r:id="rId18"/>
    <p:sldId id="5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 OCONNOR" userId="c00bd9af-5d5d-4435-bb72-947748b68d50" providerId="ADAL" clId="{BE129FCB-DFBD-4CCB-BF51-B8278E78EF5C}"/>
    <pc:docChg chg="modSld">
      <pc:chgData name="MEGAN  OCONNOR" userId="c00bd9af-5d5d-4435-bb72-947748b68d50" providerId="ADAL" clId="{BE129FCB-DFBD-4CCB-BF51-B8278E78EF5C}" dt="2024-11-20T18:35:12.461" v="32" actId="1076"/>
      <pc:docMkLst>
        <pc:docMk/>
      </pc:docMkLst>
      <pc:sldChg chg="modSp mod">
        <pc:chgData name="MEGAN  OCONNOR" userId="c00bd9af-5d5d-4435-bb72-947748b68d50" providerId="ADAL" clId="{BE129FCB-DFBD-4CCB-BF51-B8278E78EF5C}" dt="2024-11-20T18:35:12.461" v="32" actId="1076"/>
        <pc:sldMkLst>
          <pc:docMk/>
          <pc:sldMk cId="1106850454" sldId="558"/>
        </pc:sldMkLst>
        <pc:spChg chg="mod">
          <ac:chgData name="MEGAN  OCONNOR" userId="c00bd9af-5d5d-4435-bb72-947748b68d50" providerId="ADAL" clId="{BE129FCB-DFBD-4CCB-BF51-B8278E78EF5C}" dt="2024-11-20T18:35:12.461" v="32" actId="1076"/>
          <ac:spMkLst>
            <pc:docMk/>
            <pc:sldMk cId="1106850454" sldId="558"/>
            <ac:spMk id="2" creationId="{3A011B26-9180-2C45-EBEC-136E209D863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59B83-4C5B-C24E-8D62-F96744D12F1F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4F376-575B-6E46-982E-B0F6D8FED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8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8154E-6DF4-6F42-A603-573F86372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B32392-C28A-1142-B849-A0C7217FE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94758-7B19-9C45-BABB-1879FC255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422C2-7D0B-6A4D-A1FA-D2FF47907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A5F5A-6891-114B-B72A-8740BFEE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4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4F20-9064-B64B-8CE7-E46DCC2A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DA22B7-83C4-244E-8993-4C4108574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265CE-8B53-DF44-B87E-43AB20F0B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731EB-FBE7-084F-AC87-96CFF33E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6FA46-1451-2847-8016-A92D401B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9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46DC10-668F-A34A-8A5C-47F3CFE17C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730623-884A-6B49-A7AB-972C23836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0D4C7-A781-AB44-A28F-EB1BE763C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8C024-E111-194E-8AA0-8EFC9847E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65067-7763-1749-A79D-87095DD79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1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C2BFF-BD3E-1740-823F-CEE9177D2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B8352-6D03-2948-A974-61FA73A53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1ACA-DBEC-AB41-8811-0215FAC93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C382C-8C03-BE44-9A25-93BB48427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74611-48A9-F542-85E1-0363A565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8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41EF7-A224-3340-8319-F7DD981A5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A4A99-B82E-5A48-BFD4-B89CDCA93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84D95-10B4-DE48-B857-ECB889E1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6CF25-5829-1F4B-A175-29378B38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E1F28-F5E9-1F4D-A747-BED5E977E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1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514B1-9E4B-9A4B-A0FC-DDC424C97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442DE-D35B-8046-9195-AC8AE0F6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A91AB-7A77-BF4D-AC5B-5B177535D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09C94-C605-8A4F-AE14-C7B04804D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D6DAA-C89E-884B-A128-F8E1F71AA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4F6CF-9209-5F46-A702-48DDAC7A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3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39DAA-0AFB-B346-840A-6662B392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1A009-101F-1549-B746-67E92BBC0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EB487-3272-EB4B-8C59-45154D2C6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F4199F-1F8D-5144-9DB5-42D21DAD7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9152C7-3BC7-1A47-B3A5-05A4E46E7E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E479A0-B646-E549-85AB-25B90C8E6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6588FE-7EF2-C742-8F11-A069F1F0D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FC3551-284B-AB49-AA12-C47454F0F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5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809C9-5C18-DA46-AED4-398126EFB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EB5E9-C275-DF4D-A2C9-D80911297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7D0616-243F-4846-821B-3C7E5068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40272-9D6D-314F-A350-70D881908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B8468-0BDA-724E-835B-7B9CD134E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5775B0-04B7-C04E-84B4-0540498F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AD738-CFFE-F741-8B30-FE3F33C7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7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B3D76-4956-554B-9E51-92309DC9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2E1CB-D77F-CC49-896C-913EADC6E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A6504-1360-AB4C-930A-81D46C166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4313F-CAAD-584F-B36C-9DBDD188B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E7A1D-7F5C-C740-BCDA-0C052C594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5A304-ABC9-1642-A4A0-56D805FB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7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EC350-8443-7B42-908B-E36951E2C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A3C2B8-91CF-634C-BBB2-5EFED6DB50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98575-E43C-214A-8227-CA3FCFB28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448C6-96FE-2F4D-B194-56DEB6C9A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34C03-9657-0F4F-8B39-D8530729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8D350-4C46-AF4A-A538-62C9D868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5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2E2AF0-25E7-F041-882C-25F7A94D5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53A22-7CF7-BA4D-B449-2D07C5A62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69D24-27AD-1E45-A46C-255B15739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B765C-AE4F-954F-8901-02BBE0B35708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40E1D-E681-614C-8608-050F03C91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5A821-016E-7D45-9378-EAEF5B011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9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61F05D3-A5A1-E348-A93F-263EB71A8C29}"/>
              </a:ext>
            </a:extLst>
          </p:cNvPr>
          <p:cNvSpPr txBox="1"/>
          <p:nvPr/>
        </p:nvSpPr>
        <p:spPr>
          <a:xfrm>
            <a:off x="-220337" y="239753"/>
            <a:ext cx="8699156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800" b="1">
                <a:solidFill>
                  <a:schemeClr val="bg1"/>
                </a:solidFill>
                <a:latin typeface="Times New Roman"/>
                <a:cs typeface="Times New Roman"/>
              </a:rPr>
              <a:t>MSCS Literacy Commitment</a:t>
            </a:r>
            <a:endParaRPr lang="en-US" sz="88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011B26-9180-2C45-EBEC-136E209D8637}"/>
              </a:ext>
            </a:extLst>
          </p:cNvPr>
          <p:cNvSpPr txBox="1"/>
          <p:nvPr/>
        </p:nvSpPr>
        <p:spPr>
          <a:xfrm>
            <a:off x="1511571" y="5807943"/>
            <a:ext cx="727029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Garamond"/>
              </a:rPr>
              <a:t>School Name: Hickory Ridge Elementary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6850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5AC01C-8A7E-12DF-6021-483817206E59}"/>
              </a:ext>
            </a:extLst>
          </p:cNvPr>
          <p:cNvSpPr txBox="1"/>
          <p:nvPr/>
        </p:nvSpPr>
        <p:spPr>
          <a:xfrm>
            <a:off x="442305" y="1711146"/>
            <a:ext cx="10858500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>
                <a:latin typeface="Times New Roman"/>
                <a:cs typeface="Times New Roman"/>
              </a:rPr>
              <a:t>Additional Opportunities</a:t>
            </a:r>
            <a:r>
              <a:rPr lang="en-US" sz="4400" b="1">
                <a:latin typeface="Garamond"/>
              </a:rPr>
              <a:t> </a:t>
            </a:r>
            <a:endParaRPr lang="en-US" sz="4400" b="1">
              <a:latin typeface="Garamond" panose="02020404030301010803" pitchFamily="18" charset="0"/>
            </a:endParaRPr>
          </a:p>
        </p:txBody>
      </p:sp>
      <p:pic>
        <p:nvPicPr>
          <p:cNvPr id="7" name="Picture 6" descr="Opportunity Stock Illustrations – 243 ...">
            <a:extLst>
              <a:ext uri="{FF2B5EF4-FFF2-40B4-BE49-F238E27FC236}">
                <a16:creationId xmlns:a16="http://schemas.microsoft.com/office/drawing/2014/main" id="{CE1FB48D-94FA-5DB2-7464-87FF1715E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601" y="2800220"/>
            <a:ext cx="3175878" cy="293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18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B9E80D2-E025-1551-9471-5DC255717228}"/>
              </a:ext>
            </a:extLst>
          </p:cNvPr>
          <p:cNvSpPr txBox="1">
            <a:spLocks/>
          </p:cNvSpPr>
          <p:nvPr/>
        </p:nvSpPr>
        <p:spPr>
          <a:xfrm>
            <a:off x="210065" y="1"/>
            <a:ext cx="11143735" cy="1149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Times New Roman"/>
                <a:cs typeface="Times New Roman"/>
              </a:rPr>
              <a:t>Retake/Retest Opportunities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F8DAF1-B4B9-24C7-19C7-863ACFC85B43}"/>
              </a:ext>
            </a:extLst>
          </p:cNvPr>
          <p:cNvSpPr txBox="1"/>
          <p:nvPr/>
        </p:nvSpPr>
        <p:spPr>
          <a:xfrm>
            <a:off x="83064" y="1709365"/>
            <a:ext cx="11397735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3200">
              <a:latin typeface="Garamond" panose="020204040303010108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latin typeface="Times New Roman"/>
                <a:cs typeface="Times New Roman"/>
              </a:rPr>
              <a:t>If a student scores approaching OR below proficient, he/she will be given the opportunity to retake the ELA portion of the TCAP assessment, which excludes the writing.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400">
              <a:latin typeface="Times New Roman"/>
              <a:cs typeface="Times New Roman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latin typeface="Times New Roman"/>
                <a:cs typeface="Times New Roman"/>
              </a:rPr>
              <a:t>This retake will be administered on the computer.</a:t>
            </a:r>
          </a:p>
          <a:p>
            <a:endParaRPr lang="en-US" sz="1400">
              <a:latin typeface="Times New Roman"/>
              <a:cs typeface="Times New Roman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latin typeface="Times New Roman"/>
                <a:cs typeface="Times New Roman"/>
              </a:rPr>
              <a:t>The retake dates have not been released as of yet from the state department.  </a:t>
            </a:r>
          </a:p>
          <a:p>
            <a:endParaRPr lang="en-US"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8581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C3C3E9-F174-5B07-A122-21CF7B85FF65}"/>
              </a:ext>
            </a:extLst>
          </p:cNvPr>
          <p:cNvSpPr txBox="1"/>
          <p:nvPr/>
        </p:nvSpPr>
        <p:spPr>
          <a:xfrm>
            <a:off x="349629" y="1436958"/>
            <a:ext cx="10858500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5400" b="1">
                <a:latin typeface="Times New Roman"/>
                <a:cs typeface="Times New Roman"/>
              </a:rPr>
              <a:t>Notifications</a:t>
            </a:r>
          </a:p>
        </p:txBody>
      </p:sp>
      <p:pic>
        <p:nvPicPr>
          <p:cNvPr id="6" name="Picture 5" descr="Notification Vector Art &amp; Graphics ...">
            <a:extLst>
              <a:ext uri="{FF2B5EF4-FFF2-40B4-BE49-F238E27FC236}">
                <a16:creationId xmlns:a16="http://schemas.microsoft.com/office/drawing/2014/main" id="{9AC87C32-6A0E-DC79-EA68-E7DD8C417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592" y="2470507"/>
            <a:ext cx="3902127" cy="285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22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35F7FFB-4E86-D98E-0A8E-D4421FF7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119" y="-396660"/>
            <a:ext cx="3932237" cy="16002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imes New Roman"/>
                <a:cs typeface="Times New Roman"/>
              </a:rPr>
              <a:t>Parent Notification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4FA601-4FFD-7A57-EA87-22A1A053B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sz="2800" dirty="0">
              <a:latin typeface="Garamond" panose="020204040303010108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/>
                <a:cs typeface="Times New Roman"/>
              </a:rPr>
              <a:t>By February 1 of each year, parents must be informed if</a:t>
            </a:r>
            <a:r>
              <a:rPr lang="en-US" sz="3200" dirty="0">
                <a:latin typeface="Garamond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their child is “at risk” of being retained.  It is required by the state and letters must be sent home. Your child's teacher will contact you after the winter </a:t>
            </a:r>
            <a:r>
              <a:rPr lang="en-US" dirty="0" err="1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-</a:t>
            </a:r>
            <a:r>
              <a:rPr lang="en-US" sz="3200" dirty="0">
                <a:latin typeface="Times New Roman"/>
                <a:cs typeface="Times New Roman"/>
              </a:rPr>
              <a:t>Ready assessment if your child has been identified as "at risk".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Times New Roman"/>
              <a:cs typeface="Times New Roman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/>
                <a:cs typeface="Times New Roman"/>
              </a:rPr>
              <a:t>“At risk” students are identified if they score below the 65</a:t>
            </a:r>
            <a:r>
              <a:rPr lang="en-US" sz="3200" baseline="30000" dirty="0">
                <a:latin typeface="Times New Roman"/>
                <a:cs typeface="Times New Roman"/>
              </a:rPr>
              <a:t>th</a:t>
            </a:r>
            <a:r>
              <a:rPr lang="en-US" sz="3200" dirty="0">
                <a:latin typeface="Times New Roman"/>
                <a:cs typeface="Times New Roman"/>
              </a:rPr>
              <a:t> percentile on the ELA winter universal screener.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D44B7A-03C0-51B8-C63A-7CBC1D252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259" y="1740173"/>
            <a:ext cx="3647293" cy="419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00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F055E4C-2FFA-CEBA-30E5-FBAF9E454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1" y="234625"/>
            <a:ext cx="12297425" cy="550126"/>
          </a:xfrm>
        </p:spPr>
        <p:txBody>
          <a:bodyPr>
            <a:no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Calibri (Body) "/>
                <a:cs typeface="Arial Black"/>
              </a:rPr>
              <a:t>Electronic Parent Acknowledgement-Signature Page in PowerSchool</a:t>
            </a:r>
            <a:endParaRPr lang="en-US" sz="2600" b="1">
              <a:solidFill>
                <a:schemeClr val="bg1"/>
              </a:solidFill>
              <a:latin typeface="Calibri (Body) 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EDD7B076-1EBC-51EE-3A37-DC3D9D8C0C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62" t="20823" r="34828" b="7126"/>
          <a:stretch/>
        </p:blipFill>
        <p:spPr>
          <a:xfrm>
            <a:off x="84083" y="990872"/>
            <a:ext cx="3668110" cy="54200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347D4E-EE87-97A2-C831-3BA4191F8CD8}"/>
              </a:ext>
            </a:extLst>
          </p:cNvPr>
          <p:cNvSpPr txBox="1"/>
          <p:nvPr/>
        </p:nvSpPr>
        <p:spPr>
          <a:xfrm>
            <a:off x="3753523" y="1380103"/>
            <a:ext cx="8556369" cy="53860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The purpose of the  Parent Acknowledgment- Signature Page is to: </a:t>
            </a:r>
            <a:endParaRPr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Indicate your understanding and support to the MSCS Literacy Commitment and your student's progress.</a:t>
            </a: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Acknowledge that you have been informed and understand your child’s current progress towards the MSCS Literacy Commitment.</a:t>
            </a: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Acknowledge that you understand that if your child does not master/pass the ELA portion of the 2025 Spring TCAP Assessment, then he/she will not be promoted to the next grade based on the Tennessee Learning Loss Remediation and Student Acceleration Act as outlined by the State Department of Education.</a:t>
            </a: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0359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y Questions&quot; Images – Browse 382 Stock Photos, Vectors, and Video | Adobe  Stock">
            <a:extLst>
              <a:ext uri="{FF2B5EF4-FFF2-40B4-BE49-F238E27FC236}">
                <a16:creationId xmlns:a16="http://schemas.microsoft.com/office/drawing/2014/main" id="{80BDFAEE-F11F-2C64-EC8B-362C00522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914" y="0"/>
            <a:ext cx="8715086" cy="3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948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8A5F03-9F22-B61E-AFD3-8070A53DA60F}"/>
              </a:ext>
            </a:extLst>
          </p:cNvPr>
          <p:cNvSpPr txBox="1"/>
          <p:nvPr/>
        </p:nvSpPr>
        <p:spPr>
          <a:xfrm>
            <a:off x="594856" y="1713650"/>
            <a:ext cx="10203936" cy="23698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TN Learning Loss Remediation and Student Acceleration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Pathways to Fourth Grade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Additional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Notifications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1300A6-A368-8C28-9C1E-5E02105F7D44}"/>
              </a:ext>
            </a:extLst>
          </p:cNvPr>
          <p:cNvSpPr txBox="1"/>
          <p:nvPr/>
        </p:nvSpPr>
        <p:spPr>
          <a:xfrm>
            <a:off x="191849" y="297656"/>
            <a:ext cx="306093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imes New Roman"/>
                <a:cs typeface="Times New Roman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90330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B63036D-0AA6-42EA-45DA-A89A7B8FB704}"/>
              </a:ext>
            </a:extLst>
          </p:cNvPr>
          <p:cNvSpPr txBox="1">
            <a:spLocks/>
          </p:cNvSpPr>
          <p:nvPr/>
        </p:nvSpPr>
        <p:spPr>
          <a:xfrm>
            <a:off x="111807" y="112296"/>
            <a:ext cx="11143735" cy="1149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Times New Roman"/>
                <a:cs typeface="Times New Roman"/>
              </a:rPr>
              <a:t>TN Learning Loss Remediation and </a:t>
            </a:r>
            <a:br>
              <a:rPr lang="en-US" b="1">
                <a:latin typeface="Times New Roman"/>
              </a:rPr>
            </a:br>
            <a:r>
              <a:rPr lang="en-US" b="1">
                <a:solidFill>
                  <a:schemeClr val="bg1"/>
                </a:solidFill>
                <a:latin typeface="Times New Roman"/>
                <a:cs typeface="Times New Roman"/>
              </a:rPr>
              <a:t>Student Acceleration Act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46BCF1-4C45-17E2-A979-5EBEED39C61A}"/>
              </a:ext>
            </a:extLst>
          </p:cNvPr>
          <p:cNvSpPr txBox="1"/>
          <p:nvPr/>
        </p:nvSpPr>
        <p:spPr>
          <a:xfrm>
            <a:off x="873963" y="2164804"/>
            <a:ext cx="10389995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>
                <a:latin typeface="Times New Roman"/>
                <a:cs typeface="Times New Roman"/>
              </a:rPr>
              <a:t>What does the TN law say about 3</a:t>
            </a:r>
            <a:r>
              <a:rPr lang="en-US" sz="4000" baseline="30000">
                <a:latin typeface="Times New Roman"/>
                <a:cs typeface="Times New Roman"/>
              </a:rPr>
              <a:t>rd</a:t>
            </a:r>
            <a:r>
              <a:rPr lang="en-US" sz="4000">
                <a:latin typeface="Times New Roman"/>
                <a:cs typeface="Times New Roman"/>
              </a:rPr>
              <a:t> graders?</a:t>
            </a:r>
          </a:p>
          <a:p>
            <a:pPr marL="0" indent="0" algn="ctr">
              <a:buNone/>
            </a:pPr>
            <a:r>
              <a:rPr lang="en-US" sz="2400" b="1">
                <a:latin typeface="Times New Roman"/>
                <a:cs typeface="Times New Roman"/>
              </a:rPr>
              <a:t>Focus: </a:t>
            </a:r>
            <a:r>
              <a:rPr lang="en-US" sz="2400">
                <a:latin typeface="Times New Roman"/>
                <a:cs typeface="Times New Roman"/>
              </a:rPr>
              <a:t>“Accelerating Student Learning”</a:t>
            </a:r>
          </a:p>
          <a:p>
            <a:pPr marL="0" indent="0" algn="ctr">
              <a:buNone/>
            </a:pPr>
            <a:endParaRPr lang="en-US" sz="240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i="0">
                <a:effectLst/>
                <a:latin typeface="Times New Roman"/>
                <a:cs typeface="Times New Roman"/>
              </a:rPr>
              <a:t>“Beginning with the 2022-2023 school year, a student in the third grade </a:t>
            </a:r>
            <a:r>
              <a:rPr lang="en-US" sz="2400" i="0"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shall not </a:t>
            </a:r>
            <a:r>
              <a:rPr lang="en-US" sz="2400" i="0">
                <a:effectLst/>
                <a:latin typeface="Times New Roman"/>
                <a:cs typeface="Times New Roman"/>
              </a:rPr>
              <a:t>be promoted to the next grade level unless the student is determined to be </a:t>
            </a:r>
            <a:r>
              <a:rPr lang="en-US" sz="2400" i="0">
                <a:solidFill>
                  <a:srgbClr val="00B050"/>
                </a:solidFill>
                <a:effectLst/>
                <a:latin typeface="Times New Roman"/>
                <a:cs typeface="Times New Roman"/>
              </a:rPr>
              <a:t>proficient</a:t>
            </a:r>
            <a:r>
              <a:rPr lang="en-US" sz="2400" i="0">
                <a:effectLst/>
                <a:latin typeface="Times New Roman"/>
                <a:cs typeface="Times New Roman"/>
              </a:rPr>
              <a:t> in English Language </a:t>
            </a:r>
            <a:r>
              <a:rPr lang="en-US" sz="2400">
                <a:latin typeface="Times New Roman"/>
                <a:cs typeface="Times New Roman"/>
              </a:rPr>
              <a:t>A</a:t>
            </a:r>
            <a:r>
              <a:rPr lang="en-US" sz="2400" i="0">
                <a:effectLst/>
                <a:latin typeface="Times New Roman"/>
                <a:cs typeface="Times New Roman"/>
              </a:rPr>
              <a:t>rts (ELA) based on the student's achieving a performance level rating of ”</a:t>
            </a:r>
            <a:r>
              <a:rPr lang="en-US" sz="2400">
                <a:solidFill>
                  <a:srgbClr val="00B050"/>
                </a:solidFill>
                <a:latin typeface="Times New Roman"/>
                <a:cs typeface="Times New Roman"/>
              </a:rPr>
              <a:t>meets</a:t>
            </a:r>
            <a:r>
              <a:rPr lang="en-US" sz="2400" i="0">
                <a:effectLst/>
                <a:latin typeface="Times New Roman"/>
                <a:cs typeface="Times New Roman"/>
              </a:rPr>
              <a:t>" or ”</a:t>
            </a:r>
            <a:r>
              <a:rPr lang="en-US" sz="2400">
                <a:solidFill>
                  <a:srgbClr val="00B050"/>
                </a:solidFill>
                <a:latin typeface="Times New Roman"/>
                <a:cs typeface="Times New Roman"/>
              </a:rPr>
              <a:t>exceeds</a:t>
            </a:r>
            <a:r>
              <a:rPr lang="en-US" sz="2400" i="0">
                <a:effectLst/>
                <a:latin typeface="Times New Roman"/>
                <a:cs typeface="Times New Roman"/>
              </a:rPr>
              <a:t>" on the ELA portion of the student's most recent Tennessee comprehensive assessment program (TCAP) test.”</a:t>
            </a:r>
            <a:endParaRPr lang="en-US" sz="2400" u="sng" kern="0">
              <a:latin typeface="Times New Roman"/>
              <a:cs typeface="Times New Roman"/>
            </a:endParaRPr>
          </a:p>
          <a:p>
            <a:endParaRPr lang="en-US" sz="2400">
              <a:latin typeface="Garamond" panose="02020404030301010803" pitchFamily="18" charset="0"/>
            </a:endParaRPr>
          </a:p>
          <a:p>
            <a:endParaRPr lang="en-US" sz="280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18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D61343-C59F-EACF-6038-2FC9E7ECF295}"/>
              </a:ext>
            </a:extLst>
          </p:cNvPr>
          <p:cNvSpPr txBox="1"/>
          <p:nvPr/>
        </p:nvSpPr>
        <p:spPr>
          <a:xfrm>
            <a:off x="524683" y="1978876"/>
            <a:ext cx="10858500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>
                <a:latin typeface="Times New Roman"/>
                <a:cs typeface="Times New Roman"/>
              </a:rPr>
              <a:t>Pathways to 4th Grade for Approaching and Below Proficient Scores</a:t>
            </a:r>
          </a:p>
        </p:txBody>
      </p:sp>
      <p:pic>
        <p:nvPicPr>
          <p:cNvPr id="6" name="Picture 5" descr="Pathways Stock Illustrations – 16,349 ...">
            <a:extLst>
              <a:ext uri="{FF2B5EF4-FFF2-40B4-BE49-F238E27FC236}">
                <a16:creationId xmlns:a16="http://schemas.microsoft.com/office/drawing/2014/main" id="{A671F2A7-8A8F-FBE7-E2D8-3DB6E8550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018" y="3275873"/>
            <a:ext cx="3007962" cy="246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87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359549-C559-FEB5-692C-7EE8F590818F}"/>
              </a:ext>
            </a:extLst>
          </p:cNvPr>
          <p:cNvSpPr txBox="1"/>
          <p:nvPr/>
        </p:nvSpPr>
        <p:spPr>
          <a:xfrm>
            <a:off x="342900" y="174912"/>
            <a:ext cx="787400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600">
                <a:solidFill>
                  <a:schemeClr val="bg1"/>
                </a:solidFill>
                <a:latin typeface="Times New Roman"/>
                <a:cs typeface="Times New Roman"/>
              </a:rPr>
              <a:t>Approaching</a:t>
            </a:r>
            <a:r>
              <a:rPr lang="en-US" sz="66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CA7004-914B-66D7-72B8-D3D0E575DDC0}"/>
              </a:ext>
            </a:extLst>
          </p:cNvPr>
          <p:cNvSpPr txBox="1"/>
          <p:nvPr/>
        </p:nvSpPr>
        <p:spPr>
          <a:xfrm>
            <a:off x="666750" y="2206763"/>
            <a:ext cx="10858500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>
                <a:latin typeface="Times New Roman"/>
                <a:cs typeface="Times New Roman"/>
              </a:rPr>
              <a:t>What does the law say about students who score “approaching” on the TCAP assessment?</a:t>
            </a:r>
          </a:p>
        </p:txBody>
      </p:sp>
      <p:pic>
        <p:nvPicPr>
          <p:cNvPr id="8" name="Picture 6" descr="Do you assess your students or do you just test them? | TeachingEnglish |  British Council">
            <a:extLst>
              <a:ext uri="{FF2B5EF4-FFF2-40B4-BE49-F238E27FC236}">
                <a16:creationId xmlns:a16="http://schemas.microsoft.com/office/drawing/2014/main" id="{54861926-0650-E0D8-9B46-12C26232E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234" y="3881067"/>
            <a:ext cx="3594100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787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33190-ED97-F145-A24F-0726D740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7" y="-56138"/>
            <a:ext cx="12297425" cy="550126"/>
          </a:xfrm>
        </p:spPr>
        <p:txBody>
          <a:bodyPr>
            <a:no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Calibri (Body) "/>
                <a:cs typeface="Arial Black"/>
              </a:rPr>
              <a:t>Tennessee Learning Loss Remediation and Student Acceleration Act </a:t>
            </a:r>
            <a:endParaRPr lang="en-US" sz="2600" b="1">
              <a:solidFill>
                <a:schemeClr val="bg1"/>
              </a:solidFill>
              <a:latin typeface="Calibri (Body) "/>
            </a:endParaRPr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E0E27907-7022-4F1F-A6A9-1456DD088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181186"/>
              </p:ext>
            </p:extLst>
          </p:nvPr>
        </p:nvGraphicFramePr>
        <p:xfrm>
          <a:off x="0" y="0"/>
          <a:ext cx="12192000" cy="676489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1980622">
                  <a:extLst>
                    <a:ext uri="{9D8B030D-6E8A-4147-A177-3AD203B41FA5}">
                      <a16:colId xmlns:a16="http://schemas.microsoft.com/office/drawing/2014/main" val="3296684810"/>
                    </a:ext>
                  </a:extLst>
                </a:gridCol>
                <a:gridCol w="211378">
                  <a:extLst>
                    <a:ext uri="{9D8B030D-6E8A-4147-A177-3AD203B41FA5}">
                      <a16:colId xmlns:a16="http://schemas.microsoft.com/office/drawing/2014/main" val="4205285235"/>
                    </a:ext>
                  </a:extLst>
                </a:gridCol>
              </a:tblGrid>
              <a:tr h="99095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Times New Roman"/>
                        </a:rPr>
                        <a:t>A student in grade three (3) who is not proficient in ELA, as determined by the student's achieving a performance level rating of </a:t>
                      </a:r>
                      <a:r>
                        <a:rPr lang="en-US" sz="1800">
                          <a:solidFill>
                            <a:srgbClr val="FF0000"/>
                          </a:solidFill>
                          <a:latin typeface="Times New Roman"/>
                        </a:rPr>
                        <a:t>“approaching” 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latin typeface="Times New Roman"/>
                        </a:rPr>
                        <a:t>on the ELA portion of the student's most recent TCAP test, may be promoted to the fourth (4th) grade if: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221554"/>
                  </a:ext>
                </a:extLst>
              </a:tr>
              <a:tr h="5773934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800" dirty="0">
                        <a:latin typeface="Times New Roman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800" dirty="0">
                        <a:latin typeface="Times New Roman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Times New Roman"/>
                        </a:rPr>
                        <a:t>The student attends a learning loss bridge camp before the beginning of the upcoming school year,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dirty="0">
                        <a:latin typeface="Times New Roman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Times New Roman"/>
                        </a:rPr>
                        <a:t>Maintains a ninety percent </a:t>
                      </a:r>
                      <a:r>
                        <a:rPr lang="en-US" sz="2000" dirty="0">
                          <a:highlight>
                            <a:srgbClr val="FFFF00"/>
                          </a:highlight>
                          <a:latin typeface="Times New Roman"/>
                        </a:rPr>
                        <a:t>(90%) attendance rate</a:t>
                      </a:r>
                      <a:r>
                        <a:rPr lang="en-US" sz="2000" dirty="0">
                          <a:latin typeface="Times New Roman"/>
                        </a:rPr>
                        <a:t> at the camp,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</a:rPr>
                        <a:t>AND </a:t>
                      </a:r>
                      <a:r>
                        <a:rPr lang="en-US" sz="2000" dirty="0">
                          <a:latin typeface="Times New Roman"/>
                        </a:rPr>
                        <a:t>the </a:t>
                      </a:r>
                      <a:r>
                        <a:rPr lang="en-US" sz="2000" dirty="0">
                          <a:highlight>
                            <a:srgbClr val="FFFF00"/>
                          </a:highlight>
                          <a:latin typeface="Times New Roman"/>
                        </a:rPr>
                        <a:t>student's performance on the post-test </a:t>
                      </a:r>
                      <a:r>
                        <a:rPr lang="en-US" sz="2000" dirty="0">
                          <a:latin typeface="Times New Roman"/>
                        </a:rPr>
                        <a:t>administered to the student at the end of the learning loss bridge camp, </a:t>
                      </a:r>
                      <a:r>
                        <a:rPr lang="en-US" sz="2000" dirty="0">
                          <a:highlight>
                            <a:srgbClr val="FFFF00"/>
                          </a:highlight>
                          <a:latin typeface="Times New Roman"/>
                        </a:rPr>
                        <a:t>demonstrates adequate growth (5 percentage points)</a:t>
                      </a:r>
                      <a:r>
                        <a:rPr lang="en-US" sz="2000" dirty="0">
                          <a:latin typeface="Times New Roman"/>
                        </a:rPr>
                        <a:t>, as defined in the State Board’s Promotion and Retention Policy 3.300;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</a:rPr>
                        <a:t>OR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000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800" dirty="0">
                        <a:latin typeface="Times New Roman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Times New Roman"/>
                        </a:rPr>
                        <a:t>The student receives </a:t>
                      </a:r>
                      <a:r>
                        <a:rPr lang="en-US" sz="2000" dirty="0">
                          <a:highlight>
                            <a:srgbClr val="FFFF00"/>
                          </a:highlight>
                          <a:latin typeface="Times New Roman"/>
                        </a:rPr>
                        <a:t>high-dosage, low-ratio tutoring </a:t>
                      </a:r>
                      <a:r>
                        <a:rPr lang="en-US" sz="2000" dirty="0">
                          <a:latin typeface="Times New Roman"/>
                        </a:rPr>
                        <a:t>for the entirety of the upcoming school year from a Tennessee accelerating literacy and learning corps (TALLC) tutor. For the purposes of this rule, “high-dosage, low-ratio tutoring” means a </a:t>
                      </a:r>
                      <a:r>
                        <a:rPr lang="en-US" sz="2000" dirty="0">
                          <a:highlight>
                            <a:srgbClr val="FFFF00"/>
                          </a:highlight>
                          <a:latin typeface="Times New Roman"/>
                        </a:rPr>
                        <a:t>minimum of two (2) thirty (30) minute sessions per week </a:t>
                      </a:r>
                      <a:r>
                        <a:rPr lang="en-US" sz="2000" dirty="0">
                          <a:latin typeface="Times New Roman"/>
                        </a:rPr>
                        <a:t>with a one to three (1:3) teacher to student ratio. TALLC high dosage, low ratio tutoring may be provided through the following options,                                       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2000" dirty="0">
                          <a:latin typeface="Times New Roman"/>
                        </a:rPr>
                        <a:t>            (I) A tutor recruited and trained through the Department’s </a:t>
                      </a:r>
                      <a:r>
                        <a:rPr lang="en-US" sz="2000" dirty="0">
                          <a:highlight>
                            <a:srgbClr val="FFFF00"/>
                          </a:highlight>
                          <a:latin typeface="Times New Roman"/>
                        </a:rPr>
                        <a:t>TN ALL Corps </a:t>
                      </a:r>
                      <a:r>
                        <a:rPr lang="en-US" sz="2000" dirty="0">
                          <a:latin typeface="Times New Roman"/>
                        </a:rPr>
                        <a:t>program. </a:t>
                      </a:r>
                    </a:p>
                    <a:p>
                      <a:r>
                        <a:rPr lang="en-US" sz="2000" dirty="0">
                          <a:latin typeface="Times New Roman"/>
                        </a:rPr>
                        <a:t>            (II)A district recruited tutor who has completed the Department’s TN ALL Corps training.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770909"/>
                  </a:ext>
                </a:extLst>
              </a:tr>
            </a:tbl>
          </a:graphicData>
        </a:graphic>
      </p:graphicFrame>
      <p:pic>
        <p:nvPicPr>
          <p:cNvPr id="6148" name="Picture 4" descr="Almost There Road Sign Stock Photo - Download Image Now - Finish Line,  Finishing, Close To - iStock">
            <a:extLst>
              <a:ext uri="{FF2B5EF4-FFF2-40B4-BE49-F238E27FC236}">
                <a16:creationId xmlns:a16="http://schemas.microsoft.com/office/drawing/2014/main" id="{9792F72D-C191-D1DC-C400-3D0030193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50" y="5124450"/>
            <a:ext cx="3492500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236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Do you assess your students or do you just test them? | TeachingEnglish |  British Council">
            <a:extLst>
              <a:ext uri="{FF2B5EF4-FFF2-40B4-BE49-F238E27FC236}">
                <a16:creationId xmlns:a16="http://schemas.microsoft.com/office/drawing/2014/main" id="{54861926-0650-E0D8-9B46-12C26232E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234" y="3881067"/>
            <a:ext cx="3594100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325298AC-B95E-E818-EF01-41DAF42C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11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/>
                </a:solidFill>
                <a:latin typeface="Times New Roman"/>
                <a:cs typeface="Times New Roman"/>
              </a:rPr>
              <a:t>Below Proficient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3DE41D-809B-1838-A0C2-6E69B9B07878}"/>
              </a:ext>
            </a:extLst>
          </p:cNvPr>
          <p:cNvSpPr txBox="1"/>
          <p:nvPr/>
        </p:nvSpPr>
        <p:spPr>
          <a:xfrm>
            <a:off x="538747" y="2144251"/>
            <a:ext cx="11074400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What does the law say about students who score “below proficient” on the TCAP assessment?</a:t>
            </a:r>
            <a:endParaRPr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1725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33190-ED97-F145-A24F-0726D740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7" y="-56138"/>
            <a:ext cx="12297425" cy="550126"/>
          </a:xfrm>
        </p:spPr>
        <p:txBody>
          <a:bodyPr>
            <a:no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Calibri (Body) "/>
                <a:cs typeface="Arial Black"/>
              </a:rPr>
              <a:t>Tennessee Learning Loss Remediation and Student Acceleration Act </a:t>
            </a:r>
            <a:endParaRPr lang="en-US" sz="2600" b="1">
              <a:solidFill>
                <a:schemeClr val="bg1"/>
              </a:solidFill>
              <a:latin typeface="Calibri (Body) "/>
            </a:endParaRPr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E0E27907-7022-4F1F-A6A9-1456DD088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041867"/>
              </p:ext>
            </p:extLst>
          </p:nvPr>
        </p:nvGraphicFramePr>
        <p:xfrm>
          <a:off x="15768" y="143760"/>
          <a:ext cx="12160466" cy="671424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1901418">
                  <a:extLst>
                    <a:ext uri="{9D8B030D-6E8A-4147-A177-3AD203B41FA5}">
                      <a16:colId xmlns:a16="http://schemas.microsoft.com/office/drawing/2014/main" val="3296684810"/>
                    </a:ext>
                  </a:extLst>
                </a:gridCol>
                <a:gridCol w="259048">
                  <a:extLst>
                    <a:ext uri="{9D8B030D-6E8A-4147-A177-3AD203B41FA5}">
                      <a16:colId xmlns:a16="http://schemas.microsoft.com/office/drawing/2014/main" val="4205285235"/>
                    </a:ext>
                  </a:extLst>
                </a:gridCol>
              </a:tblGrid>
              <a:tr h="93440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A student in grade three (3) who is not proficient in ELA, as determined by the student's achieving a performance level rating of </a:t>
                      </a:r>
                      <a:r>
                        <a:rPr lang="en-US" sz="1800" b="1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“below” </a:t>
                      </a: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on the ELA portion of the student's most recent TCAP test may be promoted to the fourth (4th) grade if:</a:t>
                      </a: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 </a:t>
                      </a:r>
                      <a:endParaRPr lang="en-US" sz="1600">
                        <a:solidFill>
                          <a:schemeClr val="tx1"/>
                        </a:solidFill>
                        <a:latin typeface="Garamond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221554"/>
                  </a:ext>
                </a:extLst>
              </a:tr>
              <a:tr h="3426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kern="1200">
                        <a:solidFill>
                          <a:schemeClr val="dk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770909"/>
                  </a:ext>
                </a:extLst>
              </a:tr>
              <a:tr h="368590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The student attends a learning loss bridge camp before the beginning of the upcoming school year </a:t>
                      </a:r>
                      <a:r>
                        <a:rPr lang="en-US" sz="2000" b="1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000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Maintains a ninety percent (</a:t>
                      </a: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+mn-ea"/>
                          <a:cs typeface="+mn-cs"/>
                        </a:rPr>
                        <a:t>90%) attendance rate </a:t>
                      </a: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at the camp, </a:t>
                      </a:r>
                      <a:r>
                        <a:rPr lang="en-US" sz="2000" b="1" kern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000" kern="120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Receives </a:t>
                      </a: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+mn-ea"/>
                          <a:cs typeface="+mn-cs"/>
                        </a:rPr>
                        <a:t>high-dosage, low-ratio tutoring </a:t>
                      </a: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for the entirety of the upcoming school year from a Tennessee accelerating literacy and learning corps (TALLC) tutor. For the purposes of this rule, “high-dosage, low-ratio tutoring” means a </a:t>
                      </a: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+mn-ea"/>
                          <a:cs typeface="+mn-cs"/>
                        </a:rPr>
                        <a:t>minimum of two (2) thirty (30) minute sessions per week </a:t>
                      </a: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with a one to three (1:3) teacher to student ratio. TALLC high dosage, low ratio tutoring may be provided through the following options, </a:t>
                      </a:r>
                      <a:endParaRPr lang="en-US" sz="2000">
                        <a:effectLst/>
                        <a:latin typeface="Times New Roman"/>
                      </a:endParaRPr>
                    </a:p>
                    <a:p>
                      <a:pPr lvl="1"/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(I)  A tutor recruited and trained through the Department’s </a:t>
                      </a: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+mn-ea"/>
                          <a:cs typeface="+mn-cs"/>
                        </a:rPr>
                        <a:t>TN ALL Corps </a:t>
                      </a: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program. </a:t>
                      </a:r>
                      <a:endParaRPr lang="en-US" sz="2000">
                        <a:effectLst/>
                        <a:latin typeface="Times New Roman"/>
                      </a:endParaRPr>
                    </a:p>
                    <a:p>
                      <a:pPr lvl="1"/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(II)  A district recruited tutor who has completed the Department’s TN ALL Corps training. </a:t>
                      </a:r>
                      <a:endParaRPr lang="en-US" sz="2000"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787210"/>
                  </a:ext>
                </a:extLst>
              </a:tr>
              <a:tr h="146881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827536"/>
                  </a:ext>
                </a:extLst>
              </a:tr>
              <a:tr h="282494">
                <a:tc gridSpan="2"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800" dirty="0">
                        <a:latin typeface="Calibri (Body)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22581"/>
                  </a:ext>
                </a:extLst>
              </a:tr>
            </a:tbl>
          </a:graphicData>
        </a:graphic>
      </p:graphicFrame>
      <p:pic>
        <p:nvPicPr>
          <p:cNvPr id="5126" name="Picture 6" descr="Reading Under the Radar | Cassie Gutman | Substack">
            <a:extLst>
              <a:ext uri="{FF2B5EF4-FFF2-40B4-BE49-F238E27FC236}">
                <a16:creationId xmlns:a16="http://schemas.microsoft.com/office/drawing/2014/main" id="{18BC1E1C-F653-DD04-420B-B627D3882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4691637"/>
            <a:ext cx="3378200" cy="159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31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33190-ED97-F145-A24F-0726D740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7" y="-56138"/>
            <a:ext cx="12297425" cy="550126"/>
          </a:xfrm>
        </p:spPr>
        <p:txBody>
          <a:bodyPr>
            <a:no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Calibri (Body) "/>
                <a:cs typeface="Arial Black"/>
              </a:rPr>
              <a:t>Tennessee Learning Loss Remediation and Student Acceleration Act </a:t>
            </a:r>
            <a:endParaRPr lang="en-US" sz="2600" b="1">
              <a:solidFill>
                <a:schemeClr val="bg1"/>
              </a:solidFill>
              <a:latin typeface="Calibri (Body) "/>
            </a:endParaRPr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E0E27907-7022-4F1F-A6A9-1456DD088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74750"/>
              </p:ext>
            </p:extLst>
          </p:nvPr>
        </p:nvGraphicFramePr>
        <p:xfrm>
          <a:off x="-1" y="0"/>
          <a:ext cx="12176233" cy="7747883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1965129">
                  <a:extLst>
                    <a:ext uri="{9D8B030D-6E8A-4147-A177-3AD203B41FA5}">
                      <a16:colId xmlns:a16="http://schemas.microsoft.com/office/drawing/2014/main" val="3296684810"/>
                    </a:ext>
                  </a:extLst>
                </a:gridCol>
                <a:gridCol w="211104">
                  <a:extLst>
                    <a:ext uri="{9D8B030D-6E8A-4147-A177-3AD203B41FA5}">
                      <a16:colId xmlns:a16="http://schemas.microsoft.com/office/drawing/2014/main" val="4205285235"/>
                    </a:ext>
                  </a:extLst>
                </a:gridCol>
              </a:tblGrid>
              <a:tr h="89785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Exemptions to 3</a:t>
                      </a:r>
                      <a:r>
                        <a:rPr lang="en-US" sz="4000" baseline="30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rd</a:t>
                      </a:r>
                      <a:r>
                        <a:rPr lang="en-US" sz="4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Grade Retention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221554"/>
                  </a:ext>
                </a:extLst>
              </a:tr>
              <a:tr h="3584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Any 3</a:t>
                      </a:r>
                      <a:r>
                        <a:rPr lang="en-US" sz="2400" kern="1200" baseline="3000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rd</a:t>
                      </a:r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grade student can be exempt if they fall within any of these categories.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770909"/>
                  </a:ext>
                </a:extLst>
              </a:tr>
              <a:tr h="433371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000">
                        <a:effectLst/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787210"/>
                  </a:ext>
                </a:extLst>
              </a:tr>
              <a:tr h="172697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>
                        <a:solidFill>
                          <a:schemeClr val="dk1"/>
                        </a:solidFill>
                        <a:effectLst/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827536"/>
                  </a:ext>
                </a:extLst>
              </a:tr>
              <a:tr h="332143">
                <a:tc gridSpan="2"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800">
                        <a:latin typeface="Calibri (Body)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22581"/>
                  </a:ext>
                </a:extLst>
              </a:tr>
            </a:tbl>
          </a:graphicData>
        </a:graphic>
      </p:graphicFrame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AD19993-74ED-E230-C014-6878717461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18" t="40678" r="34087" b="14501"/>
          <a:stretch/>
        </p:blipFill>
        <p:spPr>
          <a:xfrm>
            <a:off x="1887107" y="1578406"/>
            <a:ext cx="8735041" cy="593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30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CS-PPT" id="{4464D502-E929-034D-93CD-395FD5CC1E70}" vid="{31E13415-6185-C64E-9B09-2FF21BB036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5a347c8-8a70-47e2-b124-b45278f88f82">
      <UserInfo>
        <DisplayName>CARMEN D BARFIELD</DisplayName>
        <AccountId>73</AccountId>
        <AccountType/>
      </UserInfo>
    </SharedWithUsers>
    <_activity xmlns="66ae0dc0-2ceb-4d66-8f6e-15b3ca4e1c64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D5552345A35B42939E8C6C7CDCD8B6" ma:contentTypeVersion="20" ma:contentTypeDescription="Create a new document." ma:contentTypeScope="" ma:versionID="7e03af85c4ad9ca615b73b07c07780c4">
  <xsd:schema xmlns:xsd="http://www.w3.org/2001/XMLSchema" xmlns:xs="http://www.w3.org/2001/XMLSchema" xmlns:p="http://schemas.microsoft.com/office/2006/metadata/properties" xmlns:ns1="http://schemas.microsoft.com/sharepoint/v3" xmlns:ns3="85a347c8-8a70-47e2-b124-b45278f88f82" xmlns:ns4="66ae0dc0-2ceb-4d66-8f6e-15b3ca4e1c64" targetNamespace="http://schemas.microsoft.com/office/2006/metadata/properties" ma:root="true" ma:fieldsID="05c94ce929b21bee674d0abab61f0fb8" ns1:_="" ns3:_="" ns4:_="">
    <xsd:import namespace="http://schemas.microsoft.com/sharepoint/v3"/>
    <xsd:import namespace="85a347c8-8a70-47e2-b124-b45278f88f82"/>
    <xsd:import namespace="66ae0dc0-2ceb-4d66-8f6e-15b3ca4e1c6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LengthInSeconds" minOccurs="0"/>
                <xsd:element ref="ns1:_ip_UnifiedCompliancePolicyProperties" minOccurs="0"/>
                <xsd:element ref="ns1:_ip_UnifiedCompliancePolicyUIAction" minOccurs="0"/>
                <xsd:element ref="ns4:MediaServiceSearchPropertie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a347c8-8a70-47e2-b124-b45278f88f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ae0dc0-2ceb-4d66-8f6e-15b3ca4e1c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5" nillable="true" ma:displayName="_activity" ma:hidden="true" ma:internalName="_activity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7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08B8FB-52B4-47C5-AD7F-9ACD03A473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6EB24A-5271-444B-99A7-2DBB89826059}">
  <ds:schemaRefs>
    <ds:schemaRef ds:uri="66ae0dc0-2ceb-4d66-8f6e-15b3ca4e1c64"/>
    <ds:schemaRef ds:uri="85a347c8-8a70-47e2-b124-b45278f88f8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59DCB34-DB7A-4480-8E33-5CBF07072877}">
  <ds:schemaRefs>
    <ds:schemaRef ds:uri="66ae0dc0-2ceb-4d66-8f6e-15b3ca4e1c64"/>
    <ds:schemaRef ds:uri="85a347c8-8a70-47e2-b124-b45278f88f8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910</Words>
  <Application>Microsoft Office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(Body)</vt:lpstr>
      <vt:lpstr>Calibri (Body) </vt:lpstr>
      <vt:lpstr>Calibri Light</vt:lpstr>
      <vt:lpstr>Garamond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Tennessee Learning Loss Remediation and Student Acceleration Act </vt:lpstr>
      <vt:lpstr>Below Proficient</vt:lpstr>
      <vt:lpstr>Tennessee Learning Loss Remediation and Student Acceleration Act </vt:lpstr>
      <vt:lpstr>Tennessee Learning Loss Remediation and Student Acceleration Act </vt:lpstr>
      <vt:lpstr>PowerPoint Presentation</vt:lpstr>
      <vt:lpstr>PowerPoint Presentation</vt:lpstr>
      <vt:lpstr>PowerPoint Presentation</vt:lpstr>
      <vt:lpstr>Parent Notification</vt:lpstr>
      <vt:lpstr>Electronic Parent Acknowledgement-Signature Page in PowerSchool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LATOSHA K WISEMAN</dc:creator>
  <cp:lastModifiedBy>MEGAN  OCONNOR</cp:lastModifiedBy>
  <cp:revision>2</cp:revision>
  <dcterms:created xsi:type="dcterms:W3CDTF">2023-11-17T21:28:23Z</dcterms:created>
  <dcterms:modified xsi:type="dcterms:W3CDTF">2024-11-20T18:35:21Z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0x010100F5D5552345A35B42939E8C6C7CDCD8B6</vt:lpwstr>
  </property>
</Properties>
</file>